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1FA3-9BFC-4FD0-83BC-0DA1A8D190D2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57B6B-B472-4E66-9C8E-43ECA880942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1FA3-9BFC-4FD0-83BC-0DA1A8D190D2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7B6B-B472-4E66-9C8E-43ECA880942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1FA3-9BFC-4FD0-83BC-0DA1A8D190D2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7B6B-B472-4E66-9C8E-43ECA880942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611FA3-9BFC-4FD0-83BC-0DA1A8D190D2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0F57B6B-B472-4E66-9C8E-43ECA880942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1FA3-9BFC-4FD0-83BC-0DA1A8D190D2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7B6B-B472-4E66-9C8E-43ECA880942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1FA3-9BFC-4FD0-83BC-0DA1A8D190D2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7B6B-B472-4E66-9C8E-43ECA880942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7B6B-B472-4E66-9C8E-43ECA880942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1FA3-9BFC-4FD0-83BC-0DA1A8D190D2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1FA3-9BFC-4FD0-83BC-0DA1A8D190D2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7B6B-B472-4E66-9C8E-43ECA880942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1FA3-9BFC-4FD0-83BC-0DA1A8D190D2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7B6B-B472-4E66-9C8E-43ECA880942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611FA3-9BFC-4FD0-83BC-0DA1A8D190D2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F57B6B-B472-4E66-9C8E-43ECA880942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1FA3-9BFC-4FD0-83BC-0DA1A8D190D2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57B6B-B472-4E66-9C8E-43ECA880942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611FA3-9BFC-4FD0-83BC-0DA1A8D190D2}" type="datetimeFigureOut">
              <a:rPr lang="fr-FR" smtClean="0"/>
              <a:pPr/>
              <a:t>16/12/2014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0F57B6B-B472-4E66-9C8E-43ECA8809426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kursus\Lucia Alver\Pildid helid\lond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533400"/>
            <a:ext cx="3271838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752600" y="214313"/>
            <a:ext cx="6400800" cy="3290887"/>
          </a:xfrm>
        </p:spPr>
        <p:txBody>
          <a:bodyPr/>
          <a:lstStyle/>
          <a:p>
            <a:pPr eaLnBrk="1" hangingPunct="1"/>
            <a:r>
              <a:rPr lang="et-EE" sz="3600" b="1" dirty="0" smtClean="0">
                <a:solidFill>
                  <a:srgbClr val="0000CC"/>
                </a:solidFill>
              </a:rPr>
              <a:t>WELCOME TO LONDON!</a:t>
            </a:r>
            <a:endParaRPr lang="en-GB" sz="3600" b="1" dirty="0" smtClean="0">
              <a:solidFill>
                <a:srgbClr val="0000CC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2571750" y="4000500"/>
            <a:ext cx="5072063" cy="157162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r>
              <a:rPr lang="fr-FR" dirty="0"/>
              <a:t> </a:t>
            </a:r>
          </a:p>
          <a:p>
            <a:pPr>
              <a:defRPr/>
            </a:pPr>
            <a:r>
              <a:rPr lang="fr-FR" sz="3200" b="1" i="1" dirty="0">
                <a:solidFill>
                  <a:srgbClr val="00B0F0"/>
                </a:solidFill>
                <a:latin typeface="Baskerville Old Face" pitchFamily="18" charset="0"/>
              </a:rPr>
              <a:t>Let us tour London</a:t>
            </a:r>
          </a:p>
          <a:p>
            <a:pPr>
              <a:defRPr/>
            </a:pPr>
            <a:r>
              <a:rPr lang="fr-FR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utoUpdateAnimBg="0"/>
      <p:bldP spid="20486" grpId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Big Ben</a:t>
            </a:r>
            <a:endParaRPr lang="en-GB" b="1" smtClean="0">
              <a:solidFill>
                <a:srgbClr val="0000CC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022850" y="1766888"/>
            <a:ext cx="3808413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Tx/>
              <a:buBlip>
                <a:blip r:embed="rId2"/>
              </a:buBlip>
            </a:pPr>
            <a:endParaRPr lang="et-EE" sz="2800"/>
          </a:p>
          <a:p>
            <a:pPr marL="342900" indent="-342900" algn="l">
              <a:buFontTx/>
              <a:buBlip>
                <a:blip r:embed="rId2"/>
              </a:buBlip>
            </a:pPr>
            <a:endParaRPr lang="et-EE" sz="2800"/>
          </a:p>
          <a:p>
            <a:pPr marL="342900" indent="-342900" algn="l">
              <a:buFontTx/>
              <a:buBlip>
                <a:blip r:embed="rId2"/>
              </a:buBlip>
            </a:pPr>
            <a:endParaRPr lang="et-EE" sz="2800"/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Big Ben, the big clock tower, is the symbol of London. It strikes hours.</a:t>
            </a:r>
            <a:endParaRPr lang="en-GB"/>
          </a:p>
        </p:txBody>
      </p:sp>
      <p:pic>
        <p:nvPicPr>
          <p:cNvPr id="28677" name="Picture 5" descr="C:\kursus\Lucia Alver\Pildid helid\bigb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76400"/>
            <a:ext cx="2349500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  <p:bldP spid="2867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Tower</a:t>
            </a:r>
            <a:endParaRPr lang="en-GB" b="1" smtClean="0">
              <a:solidFill>
                <a:srgbClr val="0000CC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062038" y="1766888"/>
            <a:ext cx="380841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endParaRPr lang="et-EE" sz="2800"/>
          </a:p>
          <a:p>
            <a:pPr marL="342900" indent="-342900" algn="l">
              <a:buFontTx/>
              <a:buChar char="•"/>
            </a:pPr>
            <a:endParaRPr lang="et-EE"/>
          </a:p>
          <a:p>
            <a:pPr marL="342900" indent="-342900" algn="l"/>
            <a:endParaRPr lang="et-EE"/>
          </a:p>
          <a:p>
            <a:pPr marL="342900" indent="-342900" algn="l">
              <a:buFontTx/>
              <a:buChar char="•"/>
            </a:pPr>
            <a:r>
              <a:rPr lang="et-EE"/>
              <a:t>The Tower of London has been a fortress, a palace, an arsenal, a mint, a prison, an observatory, a zoo, the home of the Crown Jewels and a tourist attraction.</a:t>
            </a:r>
            <a:endParaRPr lang="en-GB"/>
          </a:p>
        </p:txBody>
      </p:sp>
      <p:pic>
        <p:nvPicPr>
          <p:cNvPr id="29701" name="Picture 5" descr="C:\kursus\Lucia Alver\Pildid helid\tower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752600"/>
            <a:ext cx="35956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Imperial State Crown</a:t>
            </a:r>
            <a:endParaRPr lang="en-GB" b="1" smtClean="0">
              <a:solidFill>
                <a:srgbClr val="0000CC"/>
              </a:solidFill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062038" y="1766888"/>
            <a:ext cx="380841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endParaRPr lang="et-EE" sz="2800"/>
          </a:p>
          <a:p>
            <a:pPr marL="342900" indent="-342900" algn="l"/>
            <a:endParaRPr lang="et-EE" sz="2800"/>
          </a:p>
          <a:p>
            <a:pPr marL="342900" indent="-342900" algn="l"/>
            <a:endParaRPr lang="et-EE"/>
          </a:p>
          <a:p>
            <a:pPr marL="342900" indent="-342900" algn="l">
              <a:buFontTx/>
              <a:buChar char="•"/>
            </a:pPr>
            <a:r>
              <a:rPr lang="et-EE"/>
              <a:t>The Tower’s greatest treasure is the Imperial State Crown.</a:t>
            </a:r>
          </a:p>
          <a:p>
            <a:pPr marL="342900" indent="-342900" algn="l">
              <a:buFontTx/>
              <a:buChar char="•"/>
            </a:pPr>
            <a:r>
              <a:rPr lang="et-EE"/>
              <a:t>There are 2 800 diamonds on it.</a:t>
            </a:r>
          </a:p>
          <a:p>
            <a:pPr marL="342900" indent="-342900" algn="l"/>
            <a:endParaRPr lang="en-GB"/>
          </a:p>
        </p:txBody>
      </p:sp>
      <p:pic>
        <p:nvPicPr>
          <p:cNvPr id="30725" name="Picture 5" descr="C:\kursus\Lucia Alver\Pildid helid\kro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981200"/>
            <a:ext cx="33559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4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Beefeaters</a:t>
            </a:r>
            <a:endParaRPr lang="en-GB" b="1" smtClean="0">
              <a:solidFill>
                <a:srgbClr val="0000CC"/>
              </a:solidFill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5022850" y="1766888"/>
            <a:ext cx="3808413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Tx/>
              <a:buBlip>
                <a:blip r:embed="rId2"/>
              </a:buBlip>
            </a:pPr>
            <a:endParaRPr lang="et-EE"/>
          </a:p>
          <a:p>
            <a:pPr marL="342900" indent="-342900" algn="l">
              <a:buFontTx/>
              <a:buBlip>
                <a:blip r:embed="rId2"/>
              </a:buBlip>
            </a:pPr>
            <a:endParaRPr lang="et-EE"/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The quards of the Tower are called Beefeaters.</a:t>
            </a:r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The  legend says that if the ravens leave, the Tower and the country will fall.</a:t>
            </a:r>
            <a:endParaRPr lang="en-GB"/>
          </a:p>
        </p:txBody>
      </p:sp>
      <p:pic>
        <p:nvPicPr>
          <p:cNvPr id="31749" name="Picture 5" descr="C:\kursus\Lucia Alver\Pildid helid\valv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00200"/>
            <a:ext cx="2062163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C:\kursus\Lucia Alver\Pildid helid\rong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667250"/>
            <a:ext cx="25336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Tower Bridge</a:t>
            </a:r>
            <a:endParaRPr lang="en-GB" b="1" smtClean="0">
              <a:solidFill>
                <a:srgbClr val="0000CC"/>
              </a:solidFill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714375" y="1766888"/>
            <a:ext cx="415607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endParaRPr lang="et-EE" sz="2800"/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The most famous</a:t>
            </a:r>
          </a:p>
          <a:p>
            <a:pPr marL="342900" indent="-342900" algn="l"/>
            <a:r>
              <a:rPr lang="et-EE"/>
              <a:t>   bridge in London</a:t>
            </a:r>
          </a:p>
          <a:p>
            <a:pPr marL="342900" indent="-342900" algn="l"/>
            <a:r>
              <a:rPr lang="et-EE"/>
              <a:t>   is a Tower bridge.</a:t>
            </a:r>
            <a:endParaRPr lang="fr-FR"/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Tower Bridge is a bascule-bridge. </a:t>
            </a:r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The bascules will open to let ships pass through.</a:t>
            </a:r>
            <a:endParaRPr lang="en-GB"/>
          </a:p>
          <a:p>
            <a:pPr marL="342900" indent="-342900" algn="l"/>
            <a:endParaRPr lang="en-GB"/>
          </a:p>
        </p:txBody>
      </p:sp>
      <p:pic>
        <p:nvPicPr>
          <p:cNvPr id="5" name="Picture 5" descr="C:\kursus\Lucia Alver\Pildid helid\toweropen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214563"/>
            <a:ext cx="4157662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St. Paul’s Cathedral</a:t>
            </a:r>
            <a:endParaRPr lang="en-GB" b="1" smtClean="0">
              <a:solidFill>
                <a:srgbClr val="0000CC"/>
              </a:solidFill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062038" y="1766888"/>
            <a:ext cx="380841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Tx/>
              <a:buBlip>
                <a:blip r:embed="rId2"/>
              </a:buBlip>
            </a:pPr>
            <a:endParaRPr lang="et-EE" sz="2800"/>
          </a:p>
          <a:p>
            <a:pPr marL="342900" indent="-342900" algn="l">
              <a:buFontTx/>
              <a:buBlip>
                <a:blip r:embed="rId2"/>
              </a:buBlip>
            </a:pPr>
            <a:endParaRPr lang="et-EE" sz="2800"/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St.Paul’s Cathedral is a famous building too.</a:t>
            </a:r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Prince Charles and Princess Diana married here in 1981.</a:t>
            </a:r>
            <a:endParaRPr lang="en-GB"/>
          </a:p>
        </p:txBody>
      </p:sp>
      <p:pic>
        <p:nvPicPr>
          <p:cNvPr id="34821" name="Picture 5" descr="C:\kursus\Lucia Alver\Pildid helid\paul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057400"/>
            <a:ext cx="333375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2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Madame Tussauds Waxmuseum</a:t>
            </a:r>
            <a:endParaRPr lang="en-GB" b="1" smtClean="0">
              <a:solidFill>
                <a:srgbClr val="0000CC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022850" y="1766888"/>
            <a:ext cx="3808413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Tx/>
              <a:buBlip>
                <a:blip r:embed="rId2"/>
              </a:buBlip>
            </a:pPr>
            <a:endParaRPr lang="et-EE" sz="2800"/>
          </a:p>
          <a:p>
            <a:pPr marL="342900" indent="-342900" algn="l">
              <a:buFontTx/>
              <a:buBlip>
                <a:blip r:embed="rId2"/>
              </a:buBlip>
            </a:pPr>
            <a:endParaRPr lang="et-EE"/>
          </a:p>
          <a:p>
            <a:pPr marL="342900" indent="-342900" algn="l">
              <a:buFontTx/>
              <a:buBlip>
                <a:blip r:embed="rId2"/>
              </a:buBlip>
            </a:pPr>
            <a:endParaRPr lang="et-EE"/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Here you can see famous people, good and bad, made of wax.</a:t>
            </a:r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This is Queen Elizabeth I.</a:t>
            </a:r>
          </a:p>
          <a:p>
            <a:pPr marL="342900" indent="-342900" algn="l">
              <a:buFontTx/>
              <a:buBlip>
                <a:blip r:embed="rId2"/>
              </a:buBlip>
            </a:pPr>
            <a:endParaRPr lang="en-GB"/>
          </a:p>
        </p:txBody>
      </p:sp>
      <p:pic>
        <p:nvPicPr>
          <p:cNvPr id="35845" name="Picture 5" descr="C:\kursus\Lucia Alver\Pildid helid\elisabeth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828800"/>
            <a:ext cx="3535363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Double-deckers</a:t>
            </a:r>
            <a:endParaRPr lang="en-GB" b="1" smtClean="0">
              <a:solidFill>
                <a:srgbClr val="0000CC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562600" y="2133600"/>
            <a:ext cx="3268663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Tx/>
              <a:buBlip>
                <a:blip r:embed="rId2"/>
              </a:buBlip>
            </a:pPr>
            <a:endParaRPr lang="et-EE"/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There are big red buses called double-deckers in London. </a:t>
            </a:r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People sit upstairs and downstairs on these buses. </a:t>
            </a:r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Tourists like them very much.</a:t>
            </a:r>
            <a:endParaRPr lang="en-GB"/>
          </a:p>
        </p:txBody>
      </p:sp>
      <p:pic>
        <p:nvPicPr>
          <p:cNvPr id="37893" name="Picture 5" descr="C:\kursus\Lucia Alver\Pildid helid\bu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86000"/>
            <a:ext cx="457200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dirty="0" smtClean="0">
                <a:solidFill>
                  <a:srgbClr val="0000CC"/>
                </a:solidFill>
              </a:rPr>
              <a:t>Taxis</a:t>
            </a:r>
            <a:endParaRPr lang="en-GB" b="1" dirty="0" smtClean="0">
              <a:solidFill>
                <a:srgbClr val="0000CC"/>
              </a:solidFill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062038" y="1766888"/>
            <a:ext cx="380841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Taxis in London are old-fashioned black cars.</a:t>
            </a:r>
            <a:endParaRPr lang="en-GB"/>
          </a:p>
        </p:txBody>
      </p:sp>
      <p:pic>
        <p:nvPicPr>
          <p:cNvPr id="38917" name="Picture 5" descr="C:\kursus\Lucia Alver\Pildid helid\tax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819400"/>
            <a:ext cx="3495675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C:\kursus\Lucia Alver\Pildid helid\taks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905000"/>
            <a:ext cx="30829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6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Telephone booths</a:t>
            </a:r>
            <a:endParaRPr lang="en-GB" b="1" smtClean="0">
              <a:solidFill>
                <a:srgbClr val="0000CC"/>
              </a:solidFill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062038" y="1766888"/>
            <a:ext cx="380841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/>
            <a:endParaRPr lang="et-EE" sz="2800"/>
          </a:p>
          <a:p>
            <a:pPr marL="342900" indent="-342900" algn="l"/>
            <a:endParaRPr lang="et-EE" sz="2800"/>
          </a:p>
          <a:p>
            <a:pPr marL="342900" indent="-342900" algn="l"/>
            <a:endParaRPr lang="et-EE" sz="2800"/>
          </a:p>
          <a:p>
            <a:pPr marL="342900" indent="-342900" algn="l"/>
            <a:endParaRPr lang="et-EE" sz="2800"/>
          </a:p>
        </p:txBody>
      </p:sp>
      <p:pic>
        <p:nvPicPr>
          <p:cNvPr id="39941" name="Picture 5" descr="C:\kursus\Lucia Alver\Pildid helid\telef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785938"/>
            <a:ext cx="3636962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Trafalgar Square</a:t>
            </a:r>
            <a:endParaRPr lang="en-GB" b="1" smtClean="0">
              <a:solidFill>
                <a:srgbClr val="0000CC"/>
              </a:solidFill>
            </a:endParaRPr>
          </a:p>
        </p:txBody>
      </p:sp>
      <p:pic>
        <p:nvPicPr>
          <p:cNvPr id="22531" name="Picture 3" descr="C:\kursus\Lucia Alver\Pildid helid\nel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905000"/>
            <a:ext cx="3078163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062038" y="3071813"/>
            <a:ext cx="38084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buFontTx/>
              <a:buBlip>
                <a:blip r:embed="rId3"/>
              </a:buBlip>
            </a:pPr>
            <a:r>
              <a:rPr lang="et-EE" dirty="0"/>
              <a:t>There are always a lot of people and pigeons on the square.</a:t>
            </a:r>
          </a:p>
          <a:p>
            <a:pPr marL="342900" indent="-342900" algn="l">
              <a:lnSpc>
                <a:spcPct val="90000"/>
              </a:lnSpc>
              <a:buFontTx/>
              <a:buBlip>
                <a:blip r:embed="rId3"/>
              </a:buBlip>
            </a:pPr>
            <a:r>
              <a:rPr lang="et-EE" dirty="0"/>
              <a:t>In the middle of the square there is Admiral Nelson’s Column.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2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River Thames</a:t>
            </a:r>
            <a:endParaRPr lang="en-GB" b="1" smtClean="0">
              <a:solidFill>
                <a:srgbClr val="0000CC"/>
              </a:solidFill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6019800" y="2362200"/>
            <a:ext cx="2811463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Thames flows through London.</a:t>
            </a:r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The River Thames is 338 km long.</a:t>
            </a:r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It is 245 m wide here.</a:t>
            </a:r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Even big seaships can visit London.</a:t>
            </a:r>
            <a:endParaRPr lang="en-GB"/>
          </a:p>
        </p:txBody>
      </p:sp>
      <p:pic>
        <p:nvPicPr>
          <p:cNvPr id="40965" name="Picture 5" descr="C:\kursus\Lucia Alver\Pildid helid\tham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981200"/>
            <a:ext cx="51054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/>
          <p:cNvSpPr>
            <a:spLocks noGrp="1"/>
          </p:cNvSpPr>
          <p:nvPr>
            <p:ph type="title"/>
          </p:nvPr>
        </p:nvSpPr>
        <p:spPr>
          <a:xfrm>
            <a:off x="1066800" y="188913"/>
            <a:ext cx="7772400" cy="13350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1600" dirty="0" smtClean="0">
                <a:latin typeface="Comic Sans MS" pitchFamily="66" charset="0"/>
              </a:rPr>
              <a:t/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/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1600" dirty="0" smtClean="0">
                <a:latin typeface="Comic Sans MS" pitchFamily="66" charset="0"/>
              </a:rPr>
              <a:t>   </a:t>
            </a:r>
            <a:br>
              <a:rPr lang="en-US" sz="1600" dirty="0" smtClean="0">
                <a:latin typeface="Comic Sans MS" pitchFamily="66" charset="0"/>
              </a:rPr>
            </a:b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Oxford University and the University of Cambridge are both famous around  the world.</a:t>
            </a:r>
            <a:b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fr-FR" sz="2400" b="1" dirty="0" smtClean="0">
              <a:solidFill>
                <a:srgbClr val="7030A0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 bwMode="auto">
          <a:xfrm>
            <a:off x="899592" y="3573016"/>
            <a:ext cx="3240360" cy="2952328"/>
          </a:xfrm>
          <a:prstGeom prst="roundRect">
            <a:avLst/>
          </a:prstGeom>
          <a:blipFill dpi="0" rotWithShape="1">
            <a:blip r:embed="rId2">
              <a:extLst/>
            </a:blip>
            <a:srcRect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fr-FR" dirty="0">
              <a:blipFill dpi="0" rotWithShape="1">
                <a:blip r:embed="rId2">
                  <a:extLst/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5220072" y="3573016"/>
            <a:ext cx="3672408" cy="2952328"/>
          </a:xfrm>
          <a:prstGeom prst="roundRect">
            <a:avLst/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fr-FR" dirty="0">
              <a:blipFill dpi="0" rotWithShape="1">
                <a:blip r:embed="rId3">
                  <a:extLst/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1331640" y="2132856"/>
            <a:ext cx="2448272" cy="122413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fr-FR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Oxford</a:t>
            </a:r>
            <a:r>
              <a:rPr lang="fr-FR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Ellipse 7"/>
          <p:cNvSpPr/>
          <p:nvPr/>
        </p:nvSpPr>
        <p:spPr bwMode="auto">
          <a:xfrm>
            <a:off x="5436096" y="2071678"/>
            <a:ext cx="2636366" cy="1141298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/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omic Sans MS" pitchFamily="100" charset="0"/>
              </a:rPr>
              <a:t>Cambridge</a:t>
            </a:r>
          </a:p>
          <a:p>
            <a:pPr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texte 2"/>
          <p:cNvSpPr>
            <a:spLocks noGrp="1"/>
          </p:cNvSpPr>
          <p:nvPr>
            <p:ph type="body" idx="1"/>
          </p:nvPr>
        </p:nvSpPr>
        <p:spPr>
          <a:xfrm>
            <a:off x="900113" y="428604"/>
            <a:ext cx="7772400" cy="1000132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rgbClr val="7030A0"/>
                </a:solidFill>
              </a:rPr>
              <a:t>What the English Like to Eat </a:t>
            </a:r>
            <a:endParaRPr lang="fr-FR" sz="4400" dirty="0" smtClean="0"/>
          </a:p>
        </p:txBody>
      </p:sp>
      <p:sp>
        <p:nvSpPr>
          <p:cNvPr id="5" name="Ellipse 4"/>
          <p:cNvSpPr/>
          <p:nvPr/>
        </p:nvSpPr>
        <p:spPr bwMode="auto">
          <a:xfrm>
            <a:off x="857224" y="2204864"/>
            <a:ext cx="4071966" cy="19442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fr-FR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defRPr/>
            </a:pPr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Fish </a:t>
            </a:r>
            <a:r>
              <a:rPr lang="fr-F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fr-F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hips</a:t>
            </a:r>
            <a:endParaRPr lang="fr-F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900113" y="4437063"/>
            <a:ext cx="3887787" cy="2305050"/>
          </a:xfrm>
          <a:prstGeom prst="roundRect">
            <a:avLst/>
          </a:prstGeom>
          <a:blipFill dpi="0" rotWithShape="1">
            <a:blip r:embed="rId2" cstate="print">
              <a:extLst/>
            </a:blip>
            <a:srcRect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5429256" y="2204864"/>
            <a:ext cx="3429024" cy="194421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fr-FR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fr-FR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Tea</a:t>
            </a:r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fr-F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 Biscuits</a:t>
            </a:r>
          </a:p>
        </p:txBody>
      </p:sp>
      <p:sp>
        <p:nvSpPr>
          <p:cNvPr id="15" name="Rectangle à coins arrondis 14"/>
          <p:cNvSpPr/>
          <p:nvPr/>
        </p:nvSpPr>
        <p:spPr bwMode="auto">
          <a:xfrm>
            <a:off x="5148263" y="4437063"/>
            <a:ext cx="3744912" cy="2305050"/>
          </a:xfrm>
          <a:prstGeom prst="roundRect">
            <a:avLst/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  <p:bldP spid="7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GB" b="1" smtClean="0">
                <a:solidFill>
                  <a:srgbClr val="0000CC"/>
                </a:solidFill>
              </a:rPr>
              <a:t>Buckingham</a:t>
            </a:r>
            <a:r>
              <a:rPr lang="et-EE" b="1" smtClean="0">
                <a:solidFill>
                  <a:srgbClr val="0000CC"/>
                </a:solidFill>
              </a:rPr>
              <a:t> </a:t>
            </a:r>
            <a:r>
              <a:rPr lang="en-GB" b="1" smtClean="0">
                <a:solidFill>
                  <a:srgbClr val="0000CC"/>
                </a:solidFill>
              </a:rPr>
              <a:t>Palace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5335588" y="3143250"/>
            <a:ext cx="38084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Tx/>
              <a:buBlip>
                <a:blip r:embed="rId2"/>
              </a:buBlip>
            </a:pPr>
            <a:endParaRPr lang="et-EE" sz="2800"/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n-GB"/>
              <a:t>This is the Queen’s home. </a:t>
            </a:r>
            <a:endParaRPr lang="et-EE"/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n-GB"/>
              <a:t>It was built in 1703.</a:t>
            </a:r>
            <a:endParaRPr lang="et-EE"/>
          </a:p>
          <a:p>
            <a:pPr marL="342900" indent="-342900" algn="l"/>
            <a:endParaRPr lang="en-GB"/>
          </a:p>
        </p:txBody>
      </p:sp>
      <p:pic>
        <p:nvPicPr>
          <p:cNvPr id="23558" name="Picture 6" descr="C:\kursus\Lucia Alver\Pildid helid\pal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743200"/>
            <a:ext cx="4495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The Queen of Great Britain</a:t>
            </a:r>
            <a:endParaRPr lang="en-GB" b="1" smtClean="0">
              <a:solidFill>
                <a:srgbClr val="0000CC"/>
              </a:solidFill>
            </a:endParaRPr>
          </a:p>
        </p:txBody>
      </p:sp>
      <p:pic>
        <p:nvPicPr>
          <p:cNvPr id="24580" name="Picture 4" descr="\\Pedagoog6\c\kursus\Lucia Alver\Pildid helid\gwedd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0800" y="1752600"/>
            <a:ext cx="3789363" cy="396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062038" y="1766888"/>
            <a:ext cx="380841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buFontTx/>
              <a:buBlip>
                <a:blip r:embed="rId3"/>
              </a:buBlip>
            </a:pPr>
            <a:endParaRPr lang="et-EE" dirty="0"/>
          </a:p>
          <a:p>
            <a:pPr marL="342900" indent="-342900" algn="l">
              <a:lnSpc>
                <a:spcPct val="90000"/>
              </a:lnSpc>
              <a:buFontTx/>
              <a:buBlip>
                <a:blip r:embed="rId3"/>
              </a:buBlip>
            </a:pPr>
            <a:endParaRPr lang="et-EE" dirty="0"/>
          </a:p>
          <a:p>
            <a:pPr marL="342900" indent="-342900" algn="l">
              <a:lnSpc>
                <a:spcPct val="90000"/>
              </a:lnSpc>
              <a:buFontTx/>
              <a:buBlip>
                <a:blip r:embed="rId3"/>
              </a:buBlip>
            </a:pPr>
            <a:r>
              <a:rPr lang="et-EE" dirty="0"/>
              <a:t>The Queen of Great Britain is Elizabeth II. Her husband is Duke of Edinburgh. </a:t>
            </a:r>
            <a:endParaRPr lang="fr-FR" dirty="0" smtClean="0"/>
          </a:p>
          <a:p>
            <a:pPr marL="342900" indent="-342900" algn="l">
              <a:lnSpc>
                <a:spcPct val="90000"/>
              </a:lnSpc>
            </a:pPr>
            <a:endParaRPr lang="et-EE" dirty="0"/>
          </a:p>
          <a:p>
            <a:pPr marL="342900" indent="-342900" algn="l">
              <a:lnSpc>
                <a:spcPct val="90000"/>
              </a:lnSpc>
              <a:buFontTx/>
              <a:buBlip>
                <a:blip r:embed="rId3"/>
              </a:buBlip>
            </a:pPr>
            <a:r>
              <a:rPr lang="et-EE" dirty="0"/>
              <a:t>They have got 4 grown-up children: Prince Charles, Princess Anne, Prince Andrew and Prince Edward.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algn="ctr" eaLnBrk="1" hangingPunct="1"/>
            <a:r>
              <a:rPr lang="fr-FR" smtClean="0"/>
              <a:t>  </a:t>
            </a:r>
            <a:r>
              <a:rPr lang="fr-FR" b="1" smtClean="0">
                <a:solidFill>
                  <a:srgbClr val="7030A0"/>
                </a:solidFill>
              </a:rPr>
              <a:t>The Royal Family 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84213" y="1773239"/>
            <a:ext cx="7602563" cy="4227530"/>
          </a:xfrm>
          <a:prstGeom prst="rect">
            <a:avLst/>
          </a:prstGeom>
          <a:blipFill dpi="0" rotWithShape="1">
            <a:blip r:embed="rId2">
              <a:extLst/>
            </a:blip>
            <a:srcRect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fr-FR" dirty="0">
              <a:blipFill dpi="0" rotWithShape="1">
                <a:blip r:embed="rId2">
                  <a:extLst/>
                </a:blip>
                <a:srcRect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texte 2"/>
          <p:cNvSpPr>
            <a:spLocks noGrp="1"/>
          </p:cNvSpPr>
          <p:nvPr>
            <p:ph type="body" idx="1"/>
          </p:nvPr>
        </p:nvSpPr>
        <p:spPr>
          <a:xfrm rot="10800000" flipV="1">
            <a:off x="755650" y="333375"/>
            <a:ext cx="7993063" cy="1079500"/>
          </a:xfrm>
        </p:spPr>
        <p:txBody>
          <a:bodyPr>
            <a:normAutofit fontScale="92500"/>
          </a:bodyPr>
          <a:lstStyle/>
          <a:p>
            <a:pPr algn="ctr" eaLnBrk="1" hangingPunct="1"/>
            <a:r>
              <a:rPr lang="fr-FR" sz="3200" smtClean="0">
                <a:solidFill>
                  <a:srgbClr val="7030A0"/>
                </a:solidFill>
              </a:rPr>
              <a:t>Prince William , the Duchess of Cambridge Catherine and their baby Prince George 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000100" y="1844675"/>
            <a:ext cx="6858048" cy="4227531"/>
          </a:xfrm>
          <a:prstGeom prst="rect">
            <a:avLst/>
          </a:prstGeom>
          <a:blipFill dpi="0" rotWithShape="1">
            <a:blip r:embed="rId2">
              <a:extLst/>
            </a:blip>
            <a:srcRect/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Westminster Abbey</a:t>
            </a:r>
            <a:endParaRPr lang="en-GB" b="1" smtClean="0">
              <a:solidFill>
                <a:srgbClr val="0000CC"/>
              </a:solidFill>
            </a:endParaRPr>
          </a:p>
        </p:txBody>
      </p:sp>
      <p:pic>
        <p:nvPicPr>
          <p:cNvPr id="25604" name="Picture 4" descr="C:\kursus\Lucia Alver\Pildid helid\abbe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6225" y="1828800"/>
            <a:ext cx="317817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062038" y="1766888"/>
            <a:ext cx="3808412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Tx/>
              <a:buBlip>
                <a:blip r:embed="rId3"/>
              </a:buBlip>
            </a:pPr>
            <a:endParaRPr lang="et-EE" sz="2800"/>
          </a:p>
          <a:p>
            <a:pPr marL="342900" indent="-342900" algn="l">
              <a:buFontTx/>
              <a:buBlip>
                <a:blip r:embed="rId3"/>
              </a:buBlip>
            </a:pPr>
            <a:endParaRPr lang="et-EE" sz="2800"/>
          </a:p>
          <a:p>
            <a:pPr marL="342900" indent="-342900" algn="l"/>
            <a:endParaRPr lang="et-EE" sz="2800"/>
          </a:p>
          <a:p>
            <a:pPr marL="342900" indent="-342900" algn="l">
              <a:buFontTx/>
              <a:buBlip>
                <a:blip r:embed="rId3"/>
              </a:buBlip>
            </a:pPr>
            <a:r>
              <a:rPr lang="et-EE"/>
              <a:t>This is a holy place.</a:t>
            </a:r>
          </a:p>
          <a:p>
            <a:pPr marL="342900" indent="-342900" algn="l">
              <a:buFontTx/>
              <a:buBlip>
                <a:blip r:embed="rId3"/>
              </a:buBlip>
            </a:pPr>
            <a:r>
              <a:rPr lang="et-EE"/>
              <a:t>All English kings have been crowned and buried in the church since 1308.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utoUpdateAnimBg="0"/>
      <p:bldP spid="2560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Westminster Cathedral</a:t>
            </a:r>
            <a:endParaRPr lang="en-GB" b="1" smtClean="0">
              <a:solidFill>
                <a:srgbClr val="0000CC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022850" y="1766888"/>
            <a:ext cx="3808413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buFontTx/>
              <a:buBlip>
                <a:blip r:embed="rId2"/>
              </a:buBlip>
            </a:pPr>
            <a:endParaRPr lang="et-EE"/>
          </a:p>
          <a:p>
            <a:pPr marL="342900" indent="-342900" algn="l">
              <a:lnSpc>
                <a:spcPct val="90000"/>
              </a:lnSpc>
              <a:buFontTx/>
              <a:buBlip>
                <a:blip r:embed="rId2"/>
              </a:buBlip>
            </a:pPr>
            <a:endParaRPr lang="et-EE"/>
          </a:p>
          <a:p>
            <a:pPr marL="342900" indent="-342900" algn="l">
              <a:lnSpc>
                <a:spcPct val="90000"/>
              </a:lnSpc>
              <a:buFontTx/>
              <a:buBlip>
                <a:blip r:embed="rId2"/>
              </a:buBlip>
            </a:pPr>
            <a:r>
              <a:rPr lang="et-EE"/>
              <a:t>It was built between 1895 and 1903.</a:t>
            </a:r>
          </a:p>
          <a:p>
            <a:pPr marL="342900" indent="-342900" algn="l">
              <a:lnSpc>
                <a:spcPct val="90000"/>
              </a:lnSpc>
              <a:buFontTx/>
              <a:buBlip>
                <a:blip r:embed="rId2"/>
              </a:buBlip>
            </a:pPr>
            <a:r>
              <a:rPr lang="et-EE"/>
              <a:t>This is the seat of the Cardinal Archbishop and the leading Roman Catholic Church in England. </a:t>
            </a:r>
          </a:p>
          <a:p>
            <a:pPr marL="342900" indent="-342900" algn="l">
              <a:lnSpc>
                <a:spcPct val="90000"/>
              </a:lnSpc>
              <a:buFontTx/>
              <a:buBlip>
                <a:blip r:embed="rId2"/>
              </a:buBlip>
            </a:pPr>
            <a:r>
              <a:rPr lang="et-EE"/>
              <a:t>Its bell tower is 84 metres high.</a:t>
            </a:r>
            <a:endParaRPr lang="en-GB"/>
          </a:p>
        </p:txBody>
      </p:sp>
      <p:pic>
        <p:nvPicPr>
          <p:cNvPr id="26631" name="Picture 7" descr="C:\kursus\Lucia Alver\Pildid helid\westminc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2600"/>
            <a:ext cx="39163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  <p:bldP spid="2663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t-EE" b="1" smtClean="0">
                <a:solidFill>
                  <a:srgbClr val="0000CC"/>
                </a:solidFill>
              </a:rPr>
              <a:t>The Houses of Parliament</a:t>
            </a:r>
            <a:endParaRPr lang="en-GB" b="1" smtClean="0">
              <a:solidFill>
                <a:srgbClr val="0000CC"/>
              </a:solidFill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85800" y="1828800"/>
            <a:ext cx="3808413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buFontTx/>
              <a:buBlip>
                <a:blip r:embed="rId2"/>
              </a:buBlip>
            </a:pPr>
            <a:endParaRPr lang="et-EE" sz="2800"/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This big palace is the most famous building in the world – the British Parliament.</a:t>
            </a:r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The building is 280 metres long.</a:t>
            </a:r>
          </a:p>
          <a:p>
            <a:pPr marL="342900" indent="-342900" algn="l">
              <a:buFontTx/>
              <a:buBlip>
                <a:blip r:embed="rId2"/>
              </a:buBlip>
            </a:pPr>
            <a:r>
              <a:rPr lang="et-EE"/>
              <a:t>There are more than 1000 rooms.</a:t>
            </a:r>
            <a:endParaRPr lang="en-GB"/>
          </a:p>
        </p:txBody>
      </p:sp>
      <p:pic>
        <p:nvPicPr>
          <p:cNvPr id="27653" name="Picture 5" descr="C:\kursus\Lucia Alver\Pildid helid\parlam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0"/>
            <a:ext cx="425767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2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464</Words>
  <Application>Microsoft Office PowerPoint</Application>
  <PresentationFormat>Презентация на цял екран (4:3)</PresentationFormat>
  <Paragraphs>98</Paragraphs>
  <Slides>22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22</vt:i4>
      </vt:variant>
    </vt:vector>
  </HeadingPairs>
  <TitlesOfParts>
    <vt:vector size="27" baseType="lpstr">
      <vt:lpstr>Baskerville Old Face</vt:lpstr>
      <vt:lpstr>Comic Sans MS</vt:lpstr>
      <vt:lpstr>Constantia</vt:lpstr>
      <vt:lpstr>Wingdings 2</vt:lpstr>
      <vt:lpstr>Papier</vt:lpstr>
      <vt:lpstr>WELCOME TO LONDON!</vt:lpstr>
      <vt:lpstr>Trafalgar Square</vt:lpstr>
      <vt:lpstr>Buckingham Palace</vt:lpstr>
      <vt:lpstr>The Queen of Great Britain</vt:lpstr>
      <vt:lpstr>  The Royal Family </vt:lpstr>
      <vt:lpstr>Презентация на PowerPoint</vt:lpstr>
      <vt:lpstr>Westminster Abbey</vt:lpstr>
      <vt:lpstr>Westminster Cathedral</vt:lpstr>
      <vt:lpstr>The Houses of Parliament</vt:lpstr>
      <vt:lpstr>Big Ben</vt:lpstr>
      <vt:lpstr>Tower</vt:lpstr>
      <vt:lpstr>Imperial State Crown</vt:lpstr>
      <vt:lpstr>Beefeaters</vt:lpstr>
      <vt:lpstr>Tower Bridge</vt:lpstr>
      <vt:lpstr>St. Paul’s Cathedral</vt:lpstr>
      <vt:lpstr>Madame Tussauds Waxmuseum</vt:lpstr>
      <vt:lpstr>Double-deckers</vt:lpstr>
      <vt:lpstr>Taxis</vt:lpstr>
      <vt:lpstr>Telephone booths</vt:lpstr>
      <vt:lpstr>River Thames</vt:lpstr>
      <vt:lpstr>      Oxford University and the University of Cambridge are both famous around  the world. </vt:lpstr>
      <vt:lpstr>Презентация на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LONDON!</dc:title>
  <dc:creator>Student</dc:creator>
  <cp:lastModifiedBy>User1</cp:lastModifiedBy>
  <cp:revision>4</cp:revision>
  <dcterms:created xsi:type="dcterms:W3CDTF">2014-12-15T11:33:03Z</dcterms:created>
  <dcterms:modified xsi:type="dcterms:W3CDTF">2014-12-16T18:17:21Z</dcterms:modified>
</cp:coreProperties>
</file>